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78" r:id="rId2"/>
    <p:sldId id="280" r:id="rId3"/>
    <p:sldId id="257" r:id="rId4"/>
    <p:sldId id="258" r:id="rId5"/>
    <p:sldId id="260" r:id="rId6"/>
    <p:sldId id="281" r:id="rId7"/>
    <p:sldId id="282" r:id="rId8"/>
    <p:sldId id="283" r:id="rId9"/>
    <p:sldId id="261" r:id="rId10"/>
    <p:sldId id="284" r:id="rId11"/>
    <p:sldId id="266" r:id="rId12"/>
    <p:sldId id="285" r:id="rId13"/>
    <p:sldId id="287" r:id="rId14"/>
    <p:sldId id="293" r:id="rId15"/>
    <p:sldId id="271" r:id="rId16"/>
    <p:sldId id="291" r:id="rId17"/>
    <p:sldId id="288" r:id="rId18"/>
    <p:sldId id="289" r:id="rId19"/>
    <p:sldId id="290" r:id="rId20"/>
    <p:sldId id="292" r:id="rId21"/>
    <p:sldId id="29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55" autoAdjust="0"/>
    <p:restoredTop sz="88565" autoAdjust="0"/>
  </p:normalViewPr>
  <p:slideViewPr>
    <p:cSldViewPr>
      <p:cViewPr varScale="1">
        <p:scale>
          <a:sx n="106" d="100"/>
          <a:sy n="106" d="100"/>
        </p:scale>
        <p:origin x="-1335" y="-8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52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2D23F-24B3-4D09-AF19-28B73C18FB06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02477-09B3-4FDB-94FE-6D3538F2FF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4351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02477-09B3-4FDB-94FE-6D3538F2FF2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0823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02477-09B3-4FDB-94FE-6D3538F2FF2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60617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02477-09B3-4FDB-94FE-6D3538F2FF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3099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02477-09B3-4FDB-94FE-6D3538F2FF2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911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Operations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refers to the organization’s cash flows from normal business operations, such as cash flowing in from the sale of products or services, or cash flowing out by paying employees’ salaries. </a:t>
            </a:r>
          </a:p>
          <a:p>
            <a:pPr>
              <a:buFont typeface="Arial" pitchFamily="34" charset="0"/>
              <a:buChar char="•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Investing activities include the buying and selling of assets, such as the purchase of property. </a:t>
            </a:r>
          </a:p>
          <a:p>
            <a:pPr>
              <a:buFont typeface="Arial" pitchFamily="34" charset="0"/>
              <a:buChar char="•"/>
            </a:pP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refers to the company’s debt and equity financing, such as the sale of stock or repaying a loan.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02477-09B3-4FDB-94FE-6D3538F2FF2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1766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02477-09B3-4FDB-94FE-6D3538F2FF2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0343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02477-09B3-4FDB-94FE-6D3538F2FF2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1185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63031A-C17B-402D-A527-C0F993F6E379}" type="slidenum">
              <a:rPr lang="en-US"/>
              <a:pPr/>
              <a:t>21</a:t>
            </a:fld>
            <a:endParaRPr lang="en-US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6488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810000" y="6407944"/>
            <a:ext cx="2350681" cy="365125"/>
          </a:xfrm>
        </p:spPr>
        <p:txBody>
          <a:bodyPr/>
          <a:lstStyle>
            <a:lvl1pPr algn="ctr">
              <a:defRPr b="1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rgbClr val="C00000"/>
              </a:buClr>
              <a:defRPr sz="3200"/>
            </a:lvl1pPr>
            <a:lvl2pPr>
              <a:spcBef>
                <a:spcPts val="700"/>
              </a:spcBef>
              <a:buClr>
                <a:srgbClr val="EDBA20"/>
              </a:buClr>
              <a:buSzPct val="80000"/>
              <a:buFont typeface="Wingdings" pitchFamily="2" charset="2"/>
              <a:buChar char="§"/>
              <a:defRPr sz="2800"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b="1"/>
            </a:lvl1pPr>
            <a:extLst/>
          </a:lstStyle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003399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33CC29A-F6E3-4D9D-8228-0B887D598559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E3D1BBF-8412-4B2D-A16D-D5542057CD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752601"/>
            <a:ext cx="7772400" cy="182976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6C22E"/>
                </a:solidFill>
              </a:rPr>
              <a:t>Analyzing Financial </a:t>
            </a:r>
            <a:br>
              <a:rPr lang="en-US" dirty="0" smtClean="0">
                <a:solidFill>
                  <a:srgbClr val="F6C22E"/>
                </a:solidFill>
              </a:rPr>
            </a:br>
            <a:r>
              <a:rPr lang="en-US" dirty="0" smtClean="0">
                <a:solidFill>
                  <a:srgbClr val="F6C22E"/>
                </a:solidFill>
              </a:rPr>
              <a:t> Statements and Ratios</a:t>
            </a:r>
            <a:endParaRPr lang="en-US" dirty="0">
              <a:solidFill>
                <a:srgbClr val="F6C22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611607"/>
            <a:ext cx="7772400" cy="119970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3399"/>
                </a:solidFill>
              </a:rPr>
              <a:t>Chapter 2</a:t>
            </a:r>
            <a:endParaRPr lang="en-US" sz="3600" b="1" dirty="0">
              <a:solidFill>
                <a:srgbClr val="003399"/>
              </a:solidFill>
            </a:endParaRPr>
          </a:p>
        </p:txBody>
      </p:sp>
      <p:pic>
        <p:nvPicPr>
          <p:cNvPr id="5" name="Picture 4" descr="image for chap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743199" cy="4114800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6278" cy="805249"/>
          </a:xfrm>
        </p:spPr>
        <p:txBody>
          <a:bodyPr>
            <a:normAutofit/>
          </a:bodyPr>
          <a:lstStyle/>
          <a:p>
            <a:r>
              <a:rPr lang="en-US" dirty="0" smtClean="0"/>
              <a:t>Under Armour Income Statement</a:t>
            </a:r>
            <a:endParaRPr lang="en-US" dirty="0"/>
          </a:p>
        </p:txBody>
      </p:sp>
      <p:pic>
        <p:nvPicPr>
          <p:cNvPr id="8" name="Content Placeholder 7" descr="exhibit 2.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143000"/>
            <a:ext cx="7622647" cy="5385230"/>
          </a:xfr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05800" cy="49530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Financial statement that tracks</a:t>
            </a:r>
            <a:r>
              <a:rPr lang="en-US" sz="3100" baseline="0" dirty="0" smtClean="0"/>
              <a:t> cash flowing into and out of an organization over a period of time</a:t>
            </a:r>
          </a:p>
          <a:p>
            <a:pPr>
              <a:spcBef>
                <a:spcPts val="700"/>
              </a:spcBef>
            </a:pPr>
            <a:r>
              <a:rPr lang="en-US" sz="2900" dirty="0" smtClean="0"/>
              <a:t>Compared to an income statement, it provides a simpler explanation of cash generated/spent</a:t>
            </a:r>
          </a:p>
          <a:p>
            <a:pPr>
              <a:spcBef>
                <a:spcPts val="700"/>
              </a:spcBef>
            </a:pPr>
            <a:r>
              <a:rPr lang="en-US" sz="2900" dirty="0" smtClean="0"/>
              <a:t>Three sections:</a:t>
            </a:r>
          </a:p>
          <a:p>
            <a:pPr lvl="1">
              <a:lnSpc>
                <a:spcPct val="90000"/>
              </a:lnSpc>
              <a:spcBef>
                <a:spcPts val="700"/>
              </a:spcBef>
            </a:pPr>
            <a:r>
              <a:rPr lang="en-US" sz="2700" dirty="0" smtClean="0"/>
              <a:t>Operating activities</a:t>
            </a:r>
          </a:p>
          <a:p>
            <a:pPr lvl="1">
              <a:lnSpc>
                <a:spcPct val="90000"/>
              </a:lnSpc>
              <a:spcBef>
                <a:spcPts val="700"/>
              </a:spcBef>
            </a:pPr>
            <a:r>
              <a:rPr lang="en-US" sz="2700" dirty="0" smtClean="0"/>
              <a:t>Investing</a:t>
            </a:r>
          </a:p>
          <a:p>
            <a:pPr lvl="1">
              <a:lnSpc>
                <a:spcPct val="90000"/>
              </a:lnSpc>
              <a:spcBef>
                <a:spcPts val="700"/>
              </a:spcBef>
            </a:pPr>
            <a:r>
              <a:rPr lang="en-US" sz="2700" dirty="0" smtClean="0"/>
              <a:t>Financing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of Cash Flows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 Armour Statement of Cash Flows—From Operating Activities</a:t>
            </a:r>
            <a:endParaRPr lang="en-US" dirty="0"/>
          </a:p>
        </p:txBody>
      </p:sp>
      <p:pic>
        <p:nvPicPr>
          <p:cNvPr id="5" name="Content Placeholder 4" descr="exhibit 2.4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4447" y="1752600"/>
            <a:ext cx="8514753" cy="4422556"/>
          </a:xfrm>
        </p:spPr>
      </p:pic>
      <p:sp>
        <p:nvSpPr>
          <p:cNvPr id="4" name="TextBox 3"/>
          <p:cNvSpPr txBox="1"/>
          <p:nvPr/>
        </p:nvSpPr>
        <p:spPr>
          <a:xfrm>
            <a:off x="7706389" y="6412468"/>
            <a:ext cx="1008096" cy="338554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continued</a:t>
            </a:r>
            <a:endParaRPr lang="en-US" sz="1600" i="1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Statement of Cash Flows—</a:t>
            </a:r>
            <a:br>
              <a:rPr lang="en-US" dirty="0" smtClean="0"/>
            </a:br>
            <a:r>
              <a:rPr lang="en-US" sz="3600" dirty="0" smtClean="0"/>
              <a:t>From Investing and Financing Activities, and more</a:t>
            </a:r>
            <a:endParaRPr lang="en-US" sz="3600" dirty="0"/>
          </a:p>
        </p:txBody>
      </p:sp>
      <p:pic>
        <p:nvPicPr>
          <p:cNvPr id="5" name="Content Placeholder 4" descr="exhibit 2.4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4303" y="1524000"/>
            <a:ext cx="7007411" cy="5105400"/>
          </a:xfrm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81328"/>
            <a:ext cx="7162800" cy="4690872"/>
          </a:xfrm>
        </p:spPr>
        <p:txBody>
          <a:bodyPr>
            <a:normAutofit/>
          </a:bodyPr>
          <a:lstStyle/>
          <a:p>
            <a:r>
              <a:rPr lang="en-US" dirty="0" smtClean="0"/>
              <a:t>Owners’ equity is often an estimate</a:t>
            </a:r>
          </a:p>
          <a:p>
            <a:r>
              <a:rPr lang="en-US" dirty="0" smtClean="0"/>
              <a:t>The terminology used differs (sometimes considerably) from one company to another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Balance Sheets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690872"/>
          </a:xfrm>
        </p:spPr>
        <p:txBody>
          <a:bodyPr>
            <a:normAutofit/>
          </a:bodyPr>
          <a:lstStyle/>
          <a:p>
            <a:r>
              <a:rPr lang="en-US" dirty="0" smtClean="0"/>
              <a:t>Do they truly reflect actual earnings or profit?</a:t>
            </a:r>
          </a:p>
          <a:p>
            <a:r>
              <a:rPr lang="en-US" dirty="0" smtClean="0"/>
              <a:t>Issues: Depreciation, taxation, research and development, advertising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Income Statements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690872"/>
          </a:xfrm>
        </p:spPr>
        <p:txBody>
          <a:bodyPr>
            <a:normAutofit/>
          </a:bodyPr>
          <a:lstStyle/>
          <a:p>
            <a:r>
              <a:rPr lang="en-US" dirty="0" smtClean="0"/>
              <a:t>Key information about a company’s condition and performance</a:t>
            </a:r>
          </a:p>
          <a:p>
            <a:r>
              <a:rPr lang="en-US" dirty="0" smtClean="0"/>
              <a:t>Why financial managers engage in ratio analysis: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To evaluate how well a company is operating in the current time period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To compare current to past performance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To compare current and historical performance to industry standards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To study efficiency of operations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Ratios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Financial Ratios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50016916"/>
              </p:ext>
            </p:extLst>
          </p:nvPr>
        </p:nvGraphicFramePr>
        <p:xfrm>
          <a:off x="381000" y="1447800"/>
          <a:ext cx="8458200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Liquidity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baseline="0" dirty="0" smtClean="0"/>
                        <a:t>The organization’s ability to meet its current liabilities with its current assets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Quick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The organization’s ability to meet its current liabilities with current assets </a:t>
                      </a:r>
                    </a:p>
                    <a:p>
                      <a:pPr algn="r"/>
                      <a:r>
                        <a:rPr kumimoji="0" lang="en-US" sz="1800" kern="1200" baseline="0" dirty="0" smtClean="0"/>
                        <a:t>other than inventory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Asset Management</a:t>
                      </a:r>
                      <a:r>
                        <a:rPr lang="en-US" baseline="0" dirty="0" smtClean="0"/>
                        <a:t> Ratios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asset turnover</a:t>
                      </a:r>
                      <a:r>
                        <a:rPr lang="en-US" baseline="0" dirty="0" smtClean="0"/>
                        <a:t>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How efficiently the organization is using </a:t>
                      </a:r>
                    </a:p>
                    <a:p>
                      <a:pPr algn="r"/>
                      <a:r>
                        <a:rPr kumimoji="0" lang="en-US" sz="1800" kern="1200" baseline="0" dirty="0" smtClean="0"/>
                        <a:t>its assets to make money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</a:t>
                      </a:r>
                      <a:r>
                        <a:rPr lang="en-US" baseline="0" dirty="0" smtClean="0"/>
                        <a:t> turnover ratio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How often the organization sells and replaces its inventory over a specified period of time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06389" y="6324600"/>
            <a:ext cx="1008096" cy="338554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continued</a:t>
            </a:r>
            <a:endParaRPr lang="en-US" sz="1600" i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20262290"/>
              </p:ext>
            </p:extLst>
          </p:nvPr>
        </p:nvGraphicFramePr>
        <p:xfrm>
          <a:off x="457200" y="1481138"/>
          <a:ext cx="83820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Leverage Ratios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Debt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How the organization finances its operation with debt and equity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Interest coverage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The organization’s ability to pay the interest on its debt owed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Asset Management</a:t>
                      </a:r>
                      <a:r>
                        <a:rPr lang="en-US" baseline="0" dirty="0" smtClean="0"/>
                        <a:t> Ratios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asset turnover</a:t>
                      </a:r>
                      <a:r>
                        <a:rPr lang="en-US" baseline="0" dirty="0" smtClean="0"/>
                        <a:t>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How efficiently the organization is using its assets to make money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</a:t>
                      </a:r>
                      <a:r>
                        <a:rPr lang="en-US" baseline="0" dirty="0" smtClean="0"/>
                        <a:t> turnover ratio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How often the organization sells and replaces its inventory over a specified period of time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Financial Ratios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06389" y="6324600"/>
            <a:ext cx="1008096" cy="338554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continued</a:t>
            </a:r>
            <a:endParaRPr lang="en-US" sz="1600" i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Financial Ratios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43710346"/>
              </p:ext>
            </p:extLst>
          </p:nvPr>
        </p:nvGraphicFramePr>
        <p:xfrm>
          <a:off x="381000" y="1447800"/>
          <a:ext cx="8458200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Profitability Ratios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margin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The percentage of the organization’s total sales or revenues that was net profit or income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Return on equity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The return rate that the organization’s owners or shareholders are receiving on their investment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</a:t>
                      </a:r>
                      <a:r>
                        <a:rPr lang="en-US" baseline="0" dirty="0" smtClean="0"/>
                        <a:t> Value Ratios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</a:t>
                      </a:r>
                      <a:r>
                        <a:rPr lang="en-US" baseline="0" dirty="0" smtClean="0"/>
                        <a:t> 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An estimate of the organization’s worth according to the stock market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Price-to-earnings</a:t>
                      </a:r>
                      <a:r>
                        <a:rPr lang="en-US" baseline="0" dirty="0" smtClean="0"/>
                        <a:t> ratio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kern="1200" baseline="0" dirty="0" smtClean="0"/>
                        <a:t>An estimate of how much investors will pay for each dollar of the organization’s earnings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Double-entry bookkeeping</a:t>
            </a:r>
          </a:p>
          <a:p>
            <a:r>
              <a:rPr lang="en-US" dirty="0" smtClean="0"/>
              <a:t>Generally accepted accounting principles (GAAP)</a:t>
            </a:r>
          </a:p>
          <a:p>
            <a:r>
              <a:rPr lang="en-US" dirty="0" smtClean="0"/>
              <a:t>T-accounts</a:t>
            </a:r>
          </a:p>
          <a:p>
            <a:r>
              <a:rPr lang="en-US" dirty="0" smtClean="0"/>
              <a:t>Credits and debits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Accounting Basics</a:t>
            </a:r>
            <a:endParaRPr lang="en-US"/>
          </a:p>
        </p:txBody>
      </p:sp>
      <p:pic>
        <p:nvPicPr>
          <p:cNvPr id="4" name="Picture 3" descr="accounting basi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5822" y="3124200"/>
            <a:ext cx="3956538" cy="1899138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If you were to invest in a sportswear company (or any company), would you use objective, evidence-based decision making to choose which company to invest in?</a:t>
            </a:r>
          </a:p>
          <a:p>
            <a:r>
              <a:rPr lang="en-US" sz="2800" dirty="0" smtClean="0"/>
              <a:t>Or do you think you would make your decisions in a more instinctive, “my gut says…” manner?</a:t>
            </a:r>
          </a:p>
          <a:p>
            <a:r>
              <a:rPr lang="en-US" sz="2800" dirty="0" smtClean="0"/>
              <a:t>Why?  What </a:t>
            </a:r>
            <a:r>
              <a:rPr lang="en-US" sz="2800" smtClean="0"/>
              <a:t>would </a:t>
            </a:r>
            <a:r>
              <a:rPr lang="en-US" sz="2800" smtClean="0"/>
              <a:t>you say </a:t>
            </a:r>
            <a:r>
              <a:rPr lang="en-US" sz="2800" dirty="0" smtClean="0"/>
              <a:t>to someone who recommends a different method?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Your Thoughts </a:t>
            </a:r>
            <a:endParaRPr lang="en-US" dirty="0"/>
          </a:p>
        </p:txBody>
      </p:sp>
      <p:pic>
        <p:nvPicPr>
          <p:cNvPr id="4" name="Picture 3" descr="Image for 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86651" y="0"/>
            <a:ext cx="1957350" cy="1371600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y questi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5332" y="685800"/>
            <a:ext cx="7618134" cy="41148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b="1" dirty="0" smtClean="0"/>
              <a:t>Copyright </a:t>
            </a:r>
            <a:r>
              <a:rPr lang="en-US" b="1" dirty="0"/>
              <a:t>© </a:t>
            </a:r>
            <a:r>
              <a:rPr lang="en-US" b="1" dirty="0" smtClean="0"/>
              <a:t>2016 </a:t>
            </a:r>
          </a:p>
          <a:p>
            <a:pPr algn="ctr"/>
            <a:r>
              <a:rPr lang="en-US" b="1" dirty="0" smtClean="0"/>
              <a:t>by Holcomb Hathaway, Publishers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876799"/>
          </a:xfrm>
        </p:spPr>
        <p:txBody>
          <a:bodyPr>
            <a:normAutofit/>
          </a:bodyPr>
          <a:lstStyle/>
          <a:p>
            <a:r>
              <a:rPr lang="en-US" dirty="0" smtClean="0"/>
              <a:t>The primary source of information used to</a:t>
            </a:r>
            <a:r>
              <a:rPr lang="en-US" baseline="0" dirty="0" smtClean="0"/>
              <a:t> evaluate the financial health and performance of an organization</a:t>
            </a:r>
          </a:p>
          <a:p>
            <a:r>
              <a:rPr lang="en-US" dirty="0" smtClean="0"/>
              <a:t>Three basic types:</a:t>
            </a:r>
          </a:p>
          <a:p>
            <a:pPr marL="907542" lvl="1" indent="-514350">
              <a:buFont typeface="+mj-lt"/>
              <a:buAutoNum type="arabicPeriod"/>
            </a:pPr>
            <a:r>
              <a:rPr lang="en-US" baseline="0" dirty="0" smtClean="0"/>
              <a:t>Balance</a:t>
            </a:r>
            <a:r>
              <a:rPr lang="en-US" dirty="0" smtClean="0"/>
              <a:t> sheet</a:t>
            </a:r>
          </a:p>
          <a:p>
            <a:pPr marL="907542" lvl="1" indent="-514350">
              <a:buFont typeface="+mj-lt"/>
              <a:buAutoNum type="arabicPeriod"/>
            </a:pPr>
            <a:r>
              <a:rPr lang="en-US" baseline="0" dirty="0" smtClean="0"/>
              <a:t>Income</a:t>
            </a:r>
            <a:r>
              <a:rPr lang="en-US" dirty="0" smtClean="0"/>
              <a:t> statement</a:t>
            </a:r>
          </a:p>
          <a:p>
            <a:pPr marL="907542" lvl="1" indent="-514350">
              <a:buFont typeface="+mj-lt"/>
              <a:buAutoNum type="arabicPeriod"/>
            </a:pPr>
            <a:r>
              <a:rPr lang="en-US" dirty="0" smtClean="0"/>
              <a:t>Statement of cash flows</a:t>
            </a:r>
            <a:endParaRPr lang="en-US" baseline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Statements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picture or snapshot of the financial condition of an organization</a:t>
            </a:r>
            <a:r>
              <a:rPr lang="en-US" baseline="0" dirty="0" smtClean="0"/>
              <a:t> at a specific point in time</a:t>
            </a:r>
          </a:p>
          <a:p>
            <a:pPr lvl="0">
              <a:spcBef>
                <a:spcPts val="1200"/>
              </a:spcBef>
            </a:pPr>
            <a:r>
              <a:rPr lang="en-US" dirty="0" smtClean="0"/>
              <a:t>Three primary</a:t>
            </a:r>
            <a:r>
              <a:rPr lang="en-US" baseline="0" dirty="0" smtClean="0"/>
              <a:t> sections:</a:t>
            </a:r>
          </a:p>
          <a:p>
            <a:pPr marL="971550" lvl="1" indent="-514350">
              <a:spcBef>
                <a:spcPts val="700"/>
              </a:spcBef>
              <a:buFont typeface="+mj-lt"/>
              <a:buAutoNum type="arabicPeriod"/>
            </a:pPr>
            <a:r>
              <a:rPr lang="en-US" dirty="0" smtClean="0"/>
              <a:t>Assets</a:t>
            </a:r>
          </a:p>
          <a:p>
            <a:pPr marL="971550" lvl="1" indent="-514350">
              <a:spcBef>
                <a:spcPts val="700"/>
              </a:spcBef>
              <a:buFont typeface="+mj-lt"/>
              <a:buAutoNum type="arabicPeriod"/>
            </a:pPr>
            <a:r>
              <a:rPr lang="en-US" dirty="0" smtClean="0"/>
              <a:t>Liabilities</a:t>
            </a:r>
          </a:p>
          <a:p>
            <a:pPr marL="971550" lvl="1" indent="-514350">
              <a:spcBef>
                <a:spcPts val="700"/>
              </a:spcBef>
              <a:buFont typeface="+mj-lt"/>
              <a:buAutoNum type="arabicPeriod"/>
            </a:pPr>
            <a:r>
              <a:rPr lang="en-US" dirty="0" smtClean="0"/>
              <a:t>Owners’ equity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Sheet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7239000" cy="4525963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dirty="0" smtClean="0"/>
              <a:t>Assets = Liabilities + Owners’ Equity</a:t>
            </a:r>
          </a:p>
          <a:p>
            <a:pPr>
              <a:spcBef>
                <a:spcPts val="700"/>
              </a:spcBef>
            </a:pPr>
            <a:endParaRPr lang="en-US" dirty="0" smtClean="0"/>
          </a:p>
          <a:p>
            <a:pPr>
              <a:spcBef>
                <a:spcPts val="700"/>
              </a:spcBef>
            </a:pPr>
            <a:endParaRPr lang="en-US" dirty="0" smtClean="0"/>
          </a:p>
          <a:p>
            <a:pPr>
              <a:spcBef>
                <a:spcPts val="700"/>
              </a:spcBef>
            </a:pPr>
            <a:endParaRPr lang="en-US" dirty="0" smtClean="0"/>
          </a:p>
          <a:p>
            <a:pPr>
              <a:spcBef>
                <a:spcPts val="700"/>
              </a:spcBef>
            </a:pPr>
            <a:r>
              <a:rPr lang="en-US" dirty="0" smtClean="0"/>
              <a:t>Assets and liabilities are listed in order of</a:t>
            </a:r>
            <a:r>
              <a:rPr lang="en-US" baseline="0" dirty="0" smtClean="0"/>
              <a:t> liquidity.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r>
              <a:rPr lang="en-US" baseline="0" dirty="0" smtClean="0"/>
              <a:t> on Balance Sheets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321004"/>
            <a:ext cx="5852884" cy="110799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2200" b="1" dirty="0" smtClean="0"/>
              <a:t>Using the Under Armour example: </a:t>
            </a:r>
          </a:p>
          <a:p>
            <a:pPr algn="ctr"/>
            <a:endParaRPr lang="en-US" sz="2200" dirty="0" smtClean="0"/>
          </a:p>
          <a:p>
            <a:pPr algn="ctr"/>
            <a:r>
              <a:rPr lang="en-US" sz="2200" dirty="0" smtClean="0"/>
              <a:t>$2,095,083,000 = $744,783,000 + $1,350,300,000</a:t>
            </a:r>
            <a:endParaRPr lang="en-US" sz="220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905000"/>
            <a:ext cx="8153400" cy="443004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 Armour Balance Sheet—Assets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1143000"/>
            <a:ext cx="556260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See the textbook for an explanation of the various labels used throughout the financial statements.</a:t>
            </a:r>
          </a:p>
        </p:txBody>
      </p:sp>
      <p:pic>
        <p:nvPicPr>
          <p:cNvPr id="6" name="Picture 5" descr="Cap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219200"/>
            <a:ext cx="381000" cy="4818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48600" y="6400800"/>
            <a:ext cx="1008096" cy="338554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continued</a:t>
            </a:r>
            <a:endParaRPr lang="en-US" sz="1600" i="1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xhibit 2.2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500795"/>
            <a:ext cx="7239000" cy="505508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 Armour Balance Sheet—</a:t>
            </a:r>
            <a:br>
              <a:rPr lang="en-US" dirty="0" smtClean="0"/>
            </a:br>
            <a:r>
              <a:rPr lang="en-US" dirty="0" smtClean="0"/>
              <a:t>Liabilities and Stockholders’ Equity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1768" y="6485143"/>
            <a:ext cx="6324600" cy="30777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Source: </a:t>
            </a:r>
            <a:r>
              <a:rPr lang="en-US" sz="1400" dirty="0" smtClean="0"/>
              <a:t>Under Armour (2014). 2014 Under Armour Annual Report.</a:t>
            </a:r>
            <a:endParaRPr lang="en-US" sz="14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7670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New products that revolutionize an industry may come about because someone saw a need:</a:t>
            </a:r>
          </a:p>
          <a:p>
            <a:pPr lvl="1"/>
            <a:r>
              <a:rPr lang="en-US" dirty="0" smtClean="0"/>
              <a:t>The Under Armour founder saw a need for better t-shirts.</a:t>
            </a:r>
          </a:p>
          <a:p>
            <a:pPr lvl="1"/>
            <a:r>
              <a:rPr lang="en-US" dirty="0" smtClean="0"/>
              <a:t>Football coaches at the University of Florida saw a need for a carbohydrate-electrolyte beverage (i.e., Gatorade).</a:t>
            </a:r>
          </a:p>
          <a:p>
            <a:r>
              <a:rPr lang="en-US" dirty="0" smtClean="0"/>
              <a:t>Is there an area of sports and recreation that you believe could be improved?</a:t>
            </a:r>
          </a:p>
          <a:p>
            <a:r>
              <a:rPr lang="en-US" dirty="0" smtClean="0"/>
              <a:t>Do you believe you have what it takes to form your own company and sell your new product?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Your Thoughts </a:t>
            </a:r>
            <a:endParaRPr lang="en-US" dirty="0"/>
          </a:p>
        </p:txBody>
      </p:sp>
      <p:pic>
        <p:nvPicPr>
          <p:cNvPr id="4" name="Picture 3" descr="Image for 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86651" y="0"/>
            <a:ext cx="1957350" cy="1371600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Shows an organization’s income</a:t>
            </a:r>
            <a:r>
              <a:rPr lang="en-US" baseline="0" dirty="0" smtClean="0"/>
              <a:t> (or loss) over a specified period of time, often on an annual or quarterly basis</a:t>
            </a:r>
          </a:p>
          <a:p>
            <a:pPr lvl="0">
              <a:spcBef>
                <a:spcPts val="700"/>
              </a:spcBef>
            </a:pPr>
            <a:r>
              <a:rPr lang="en-US" baseline="0" dirty="0" smtClean="0"/>
              <a:t>Two types of accounting:  </a:t>
            </a:r>
          </a:p>
          <a:p>
            <a:pPr lvl="1"/>
            <a:r>
              <a:rPr lang="en-US" baseline="0" dirty="0" smtClean="0"/>
              <a:t>Cash basis</a:t>
            </a:r>
          </a:p>
          <a:p>
            <a:pPr lvl="1"/>
            <a:r>
              <a:rPr lang="en-US" dirty="0" smtClean="0"/>
              <a:t>A</a:t>
            </a:r>
            <a:r>
              <a:rPr lang="en-US" baseline="0" dirty="0" smtClean="0"/>
              <a:t>ccrual basis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Income Statement</a:t>
            </a:r>
            <a:br>
              <a:rPr lang="en-US" dirty="0" smtClean="0"/>
            </a:br>
            <a:r>
              <a:rPr lang="en-US" sz="3100" dirty="0" smtClean="0"/>
              <a:t>(Statement of earnings, operating statement, or profit-and-loss statement)</a:t>
            </a:r>
            <a:endParaRPr lang="en-US" sz="3100" dirty="0"/>
          </a:p>
        </p:txBody>
      </p:sp>
      <p:sp>
        <p:nvSpPr>
          <p:cNvPr id="4" name="Chevron 3"/>
          <p:cNvSpPr/>
          <p:nvPr/>
        </p:nvSpPr>
        <p:spPr>
          <a:xfrm>
            <a:off x="3505200" y="4191000"/>
            <a:ext cx="484632" cy="533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3962400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Note the differences </a:t>
            </a:r>
          </a:p>
          <a:p>
            <a:r>
              <a:rPr lang="en-US" sz="2400" dirty="0" smtClean="0"/>
              <a:t>between the two and the resulting impact on the income statement.</a:t>
            </a:r>
            <a:endParaRPr lang="en-US" sz="2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059" y="6400800"/>
            <a:ext cx="2350681" cy="365125"/>
          </a:xfrm>
        </p:spPr>
        <p:txBody>
          <a:bodyPr/>
          <a:lstStyle/>
          <a:p>
            <a:pPr algn="ctr"/>
            <a:r>
              <a:rPr lang="en-US" dirty="0" smtClean="0"/>
              <a:t>Copyright </a:t>
            </a:r>
            <a:r>
              <a:rPr lang="en-US" dirty="0"/>
              <a:t>© </a:t>
            </a:r>
            <a:r>
              <a:rPr lang="en-US" dirty="0" smtClean="0"/>
              <a:t>2016 </a:t>
            </a:r>
          </a:p>
          <a:p>
            <a:pPr algn="ctr"/>
            <a:r>
              <a:rPr lang="en-US" dirty="0" smtClean="0"/>
              <a:t>by Holcomb Hathaway, Publishers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65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359D8B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65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359D8B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ustom 65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359D8B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ustom 65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359D8B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ustom 65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359D8B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ustom 65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359D8B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Custom 65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359D8B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935</Words>
  <Application>Microsoft Office PowerPoint</Application>
  <PresentationFormat>On-screen Show (4:3)</PresentationFormat>
  <Paragraphs>160</Paragraphs>
  <Slides>21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Analyzing Financial   Statements and Ratios</vt:lpstr>
      <vt:lpstr>Accounting Basics</vt:lpstr>
      <vt:lpstr>Financial Statements</vt:lpstr>
      <vt:lpstr>Balance Sheet</vt:lpstr>
      <vt:lpstr>Notes on Balance Sheets</vt:lpstr>
      <vt:lpstr>Under Armour Balance Sheet—Assets </vt:lpstr>
      <vt:lpstr>Under Armour Balance Sheet— Liabilities and Stockholders’ Equity </vt:lpstr>
      <vt:lpstr>Calculating Your Thoughts </vt:lpstr>
      <vt:lpstr>Income Statement (Statement of earnings, operating statement, or profit-and-loss statement)</vt:lpstr>
      <vt:lpstr>Under Armour Income Statement</vt:lpstr>
      <vt:lpstr>Statement of Cash Flows</vt:lpstr>
      <vt:lpstr>Under Armour Statement of Cash Flows—From Operating Activities</vt:lpstr>
      <vt:lpstr>Statement of Cash Flows— From Investing and Financing Activities, and more</vt:lpstr>
      <vt:lpstr>Notes on Balance Sheets</vt:lpstr>
      <vt:lpstr>Notes on Income Statements</vt:lpstr>
      <vt:lpstr>Financial Ratios</vt:lpstr>
      <vt:lpstr>Key Financial Ratios</vt:lpstr>
      <vt:lpstr>More Financial Ratios</vt:lpstr>
      <vt:lpstr>More Financial Ratios</vt:lpstr>
      <vt:lpstr>Calculating Your Thoughts </vt:lpstr>
      <vt:lpstr>Slide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Financial Statements</dc:title>
  <dc:creator>Matt</dc:creator>
  <cp:lastModifiedBy>Sally Scott</cp:lastModifiedBy>
  <cp:revision>71</cp:revision>
  <dcterms:created xsi:type="dcterms:W3CDTF">2010-01-19T16:29:19Z</dcterms:created>
  <dcterms:modified xsi:type="dcterms:W3CDTF">2016-02-09T20:01:58Z</dcterms:modified>
</cp:coreProperties>
</file>